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3" r:id="rId3"/>
    <p:sldId id="264" r:id="rId4"/>
    <p:sldId id="257" r:id="rId5"/>
    <p:sldId id="258" r:id="rId6"/>
    <p:sldId id="259" r:id="rId7"/>
    <p:sldId id="260"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80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3E57B4-2BD1-744F-8F0C-07A1B14DCF66}" type="datetimeFigureOut">
              <a:rPr lang="en-US" smtClean="0"/>
              <a:t>7/8/14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2D1C8C-20CE-664D-9A9B-6EA8748C3365}" type="slidenum">
              <a:rPr lang="en-US" smtClean="0"/>
              <a:t>‹#›</a:t>
            </a:fld>
            <a:endParaRPr lang="en-US"/>
          </a:p>
        </p:txBody>
      </p:sp>
    </p:spTree>
    <p:extLst>
      <p:ext uri="{BB962C8B-B14F-4D97-AF65-F5344CB8AC3E}">
        <p14:creationId xmlns:p14="http://schemas.microsoft.com/office/powerpoint/2010/main" val="21053178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usny.nysed.gov/rttt/teachers-leaders/practicerubrics/home.html%23ATPR"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2D1C8C-20CE-664D-9A9B-6EA8748C3365}" type="slidenum">
              <a:rPr lang="en-US" smtClean="0"/>
              <a:t>4</a:t>
            </a:fld>
            <a:endParaRPr lang="en-US"/>
          </a:p>
        </p:txBody>
      </p:sp>
    </p:spTree>
    <p:extLst>
      <p:ext uri="{BB962C8B-B14F-4D97-AF65-F5344CB8AC3E}">
        <p14:creationId xmlns:p14="http://schemas.microsoft.com/office/powerpoint/2010/main" val="1644898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12D1C8C-20CE-664D-9A9B-6EA8748C3365}" type="slidenum">
              <a:rPr lang="en-US" smtClean="0"/>
              <a:t>5</a:t>
            </a:fld>
            <a:endParaRPr lang="en-US"/>
          </a:p>
        </p:txBody>
      </p:sp>
    </p:spTree>
    <p:extLst>
      <p:ext uri="{BB962C8B-B14F-4D97-AF65-F5344CB8AC3E}">
        <p14:creationId xmlns:p14="http://schemas.microsoft.com/office/powerpoint/2010/main" val="3846426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2D1C8C-20CE-664D-9A9B-6EA8748C3365}" type="slidenum">
              <a:rPr lang="en-US" smtClean="0"/>
              <a:t>7</a:t>
            </a:fld>
            <a:endParaRPr lang="en-US"/>
          </a:p>
        </p:txBody>
      </p:sp>
    </p:spTree>
    <p:extLst>
      <p:ext uri="{BB962C8B-B14F-4D97-AF65-F5344CB8AC3E}">
        <p14:creationId xmlns:p14="http://schemas.microsoft.com/office/powerpoint/2010/main" val="2446011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Empire State Information Fluency Continuum is a K-12 document identifying three information literacy standards, indicators for each standard, priority benchmark skills and assessments required for in-depth learning. The Common Core Learning Standards establish a framework to ensure that all students graduate college and career ready. The skills and strategies articulated in the ESIFC are aligned with the CCLS and open opportunities for librarians and teachers to engage in sustained collaborative planning, teaching, and assessment as they infuse these skills and strategies. </a:t>
            </a:r>
            <a:endParaRPr lang="en-US" dirty="0"/>
          </a:p>
        </p:txBody>
      </p:sp>
      <p:sp>
        <p:nvSpPr>
          <p:cNvPr id="4" name="Slide Number Placeholder 3"/>
          <p:cNvSpPr>
            <a:spLocks noGrp="1"/>
          </p:cNvSpPr>
          <p:nvPr>
            <p:ph type="sldNum" sz="quarter" idx="10"/>
          </p:nvPr>
        </p:nvSpPr>
        <p:spPr/>
        <p:txBody>
          <a:bodyPr/>
          <a:lstStyle/>
          <a:p>
            <a:fld id="{412D1C8C-20CE-664D-9A9B-6EA8748C3365}" type="slidenum">
              <a:rPr lang="en-US" smtClean="0"/>
              <a:t>8</a:t>
            </a:fld>
            <a:endParaRPr lang="en-US"/>
          </a:p>
        </p:txBody>
      </p:sp>
    </p:spTree>
    <p:extLst>
      <p:ext uri="{BB962C8B-B14F-4D97-AF65-F5344CB8AC3E}">
        <p14:creationId xmlns:p14="http://schemas.microsoft.com/office/powerpoint/2010/main" val="1980764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hlinkClick r:id="rId3"/>
              </a:rPr>
              <a:t>http://usny.nysed.gov/rttt/teachers-leaders/practicerubrics/home.html#ATPR</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After update, consideration for fast track approval.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412D1C8C-20CE-664D-9A9B-6EA8748C3365}" type="slidenum">
              <a:rPr lang="en-US" smtClean="0"/>
              <a:t>9</a:t>
            </a:fld>
            <a:endParaRPr lang="en-US"/>
          </a:p>
        </p:txBody>
      </p:sp>
    </p:spTree>
    <p:extLst>
      <p:ext uri="{BB962C8B-B14F-4D97-AF65-F5344CB8AC3E}">
        <p14:creationId xmlns:p14="http://schemas.microsoft.com/office/powerpoint/2010/main" val="1764524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7/8/14</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F9461-E3EB-40CD-B93F-E5CBBBD8E0BA}" type="datetimeFigureOut">
              <a:rPr lang="en-US" smtClean="0"/>
              <a:pPr/>
              <a:t>7/8/14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7/8/14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EFF424-F111-43CB-9C75-D52325012943}" type="datetime1">
              <a:rPr lang="en-US" smtClean="0"/>
              <a:pPr/>
              <a:t>7/8/14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7/8/14</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45DA190-4BDC-4D39-B5BB-A14B3E8B1B3D}" type="datetime1">
              <a:rPr lang="en-US" smtClean="0"/>
              <a:pPr/>
              <a:t>7/8/14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1D52F2-9B11-4FC0-9217-7D20B3AC9849}" type="datetime1">
              <a:rPr lang="en-US" smtClean="0"/>
              <a:pPr/>
              <a:t>7/8/14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7/8/14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41D58AA-1C84-40C9-BFEE-631CCB17636C}" type="datetime1">
              <a:rPr lang="en-US" smtClean="0"/>
              <a:pPr/>
              <a:t>7/8/14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7/8/14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7/8/14</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7/8/14</a:t>
            </a:fld>
            <a:endParaRPr lang="en-US"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nysed.go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p12.nysed.gov/technology/library/SLMPE_rubric/home.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July 7-8, 2014</a:t>
            </a:r>
            <a:endParaRPr lang="en-US" dirty="0"/>
          </a:p>
        </p:txBody>
      </p:sp>
      <p:sp>
        <p:nvSpPr>
          <p:cNvPr id="3" name="Title 2"/>
          <p:cNvSpPr>
            <a:spLocks noGrp="1"/>
          </p:cNvSpPr>
          <p:nvPr>
            <p:ph type="title"/>
          </p:nvPr>
        </p:nvSpPr>
        <p:spPr/>
        <p:txBody>
          <a:bodyPr/>
          <a:lstStyle/>
          <a:p>
            <a:r>
              <a:rPr lang="en-US" dirty="0" smtClean="0"/>
              <a:t>NYSED/ School Library Summit</a:t>
            </a:r>
            <a:endParaRPr lang="en-US" dirty="0"/>
          </a:p>
        </p:txBody>
      </p:sp>
    </p:spTree>
    <p:extLst>
      <p:ext uri="{BB962C8B-B14F-4D97-AF65-F5344CB8AC3E}">
        <p14:creationId xmlns:p14="http://schemas.microsoft.com/office/powerpoint/2010/main" val="11586212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numCol="2">
            <a:noAutofit/>
          </a:bodyPr>
          <a:lstStyle/>
          <a:p>
            <a:r>
              <a:rPr lang="en-US" sz="2600" dirty="0" smtClean="0"/>
              <a:t>Judi </a:t>
            </a:r>
            <a:r>
              <a:rPr lang="en-US" sz="2600" dirty="0" err="1" smtClean="0"/>
              <a:t>Dzikowski</a:t>
            </a:r>
            <a:endParaRPr lang="en-US" sz="2600" dirty="0" smtClean="0"/>
          </a:p>
          <a:p>
            <a:endParaRPr lang="en-US" sz="2600" dirty="0" smtClean="0"/>
          </a:p>
          <a:p>
            <a:r>
              <a:rPr lang="en-US" sz="2600" dirty="0" smtClean="0"/>
              <a:t>Mindy Holland</a:t>
            </a:r>
          </a:p>
          <a:p>
            <a:endParaRPr lang="en-US" sz="2600" dirty="0" smtClean="0"/>
          </a:p>
          <a:p>
            <a:r>
              <a:rPr lang="en-US" sz="2600" dirty="0" smtClean="0"/>
              <a:t>Melissa Jacobs Israel</a:t>
            </a:r>
          </a:p>
          <a:p>
            <a:endParaRPr lang="en-US" sz="2600" dirty="0" smtClean="0"/>
          </a:p>
          <a:p>
            <a:r>
              <a:rPr lang="en-US" sz="2600" dirty="0" smtClean="0"/>
              <a:t>Jill </a:t>
            </a:r>
            <a:r>
              <a:rPr lang="en-US" sz="2600" dirty="0" err="1" smtClean="0"/>
              <a:t>Leinung</a:t>
            </a:r>
            <a:endParaRPr lang="en-US" sz="2600" dirty="0" smtClean="0"/>
          </a:p>
          <a:p>
            <a:endParaRPr lang="en-US" sz="2600" dirty="0" smtClean="0"/>
          </a:p>
          <a:p>
            <a:r>
              <a:rPr lang="en-US" sz="2600" dirty="0" err="1" smtClean="0"/>
              <a:t>Joette</a:t>
            </a:r>
            <a:r>
              <a:rPr lang="en-US" sz="2600" dirty="0" smtClean="0"/>
              <a:t> </a:t>
            </a:r>
            <a:r>
              <a:rPr lang="en-US" sz="2600" dirty="0" err="1" smtClean="0"/>
              <a:t>Stefl</a:t>
            </a:r>
            <a:r>
              <a:rPr lang="en-US" sz="2600" dirty="0" smtClean="0"/>
              <a:t>-Mabry</a:t>
            </a:r>
          </a:p>
          <a:p>
            <a:r>
              <a:rPr lang="en-US" sz="2600" dirty="0" smtClean="0"/>
              <a:t>Carol </a:t>
            </a:r>
            <a:r>
              <a:rPr lang="en-US" sz="2600" dirty="0" err="1" smtClean="0"/>
              <a:t>Desch</a:t>
            </a:r>
            <a:endParaRPr lang="en-US" sz="2600" dirty="0" smtClean="0"/>
          </a:p>
          <a:p>
            <a:endParaRPr lang="en-US" sz="2600" dirty="0" smtClean="0"/>
          </a:p>
          <a:p>
            <a:r>
              <a:rPr lang="en-US" sz="2600" dirty="0" smtClean="0"/>
              <a:t>Carl </a:t>
            </a:r>
            <a:r>
              <a:rPr lang="en-US" sz="2600" dirty="0" err="1" smtClean="0"/>
              <a:t>Vitevitch</a:t>
            </a:r>
            <a:endParaRPr lang="en-US" sz="2600" dirty="0" smtClean="0"/>
          </a:p>
          <a:p>
            <a:endParaRPr lang="en-US" sz="2600" dirty="0" smtClean="0"/>
          </a:p>
          <a:p>
            <a:r>
              <a:rPr lang="en-US" sz="2600" dirty="0" smtClean="0"/>
              <a:t>Diana Wendell</a:t>
            </a:r>
          </a:p>
          <a:p>
            <a:endParaRPr lang="en-US" sz="2600" dirty="0" smtClean="0"/>
          </a:p>
          <a:p>
            <a:r>
              <a:rPr lang="en-US" sz="2600" dirty="0" smtClean="0"/>
              <a:t>Linda Williams Bowie</a:t>
            </a:r>
          </a:p>
          <a:p>
            <a:endParaRPr lang="en-US" sz="2600" dirty="0" smtClean="0"/>
          </a:p>
          <a:p>
            <a:r>
              <a:rPr lang="en-US" sz="2600" dirty="0" smtClean="0"/>
              <a:t>Leslie </a:t>
            </a:r>
            <a:r>
              <a:rPr lang="en-US" sz="2600" dirty="0" err="1" smtClean="0"/>
              <a:t>Yolan</a:t>
            </a:r>
            <a:endParaRPr lang="en-US" sz="2600" dirty="0"/>
          </a:p>
        </p:txBody>
      </p:sp>
      <p:sp>
        <p:nvSpPr>
          <p:cNvPr id="3" name="Title 2"/>
          <p:cNvSpPr>
            <a:spLocks noGrp="1"/>
          </p:cNvSpPr>
          <p:nvPr>
            <p:ph type="title"/>
          </p:nvPr>
        </p:nvSpPr>
        <p:spPr/>
        <p:txBody>
          <a:bodyPr/>
          <a:lstStyle/>
          <a:p>
            <a:r>
              <a:rPr lang="en-US" dirty="0" smtClean="0"/>
              <a:t>Program Assessment </a:t>
            </a:r>
            <a:br>
              <a:rPr lang="en-US" dirty="0" smtClean="0"/>
            </a:br>
            <a:r>
              <a:rPr lang="en-US" dirty="0" smtClean="0"/>
              <a:t>Group Members</a:t>
            </a:r>
            <a:endParaRPr lang="en-US" dirty="0"/>
          </a:p>
        </p:txBody>
      </p:sp>
    </p:spTree>
    <p:extLst>
      <p:ext uri="{BB962C8B-B14F-4D97-AF65-F5344CB8AC3E}">
        <p14:creationId xmlns:p14="http://schemas.microsoft.com/office/powerpoint/2010/main" val="143666053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1925" y="1719071"/>
            <a:ext cx="8546967" cy="4407408"/>
          </a:xfrm>
        </p:spPr>
        <p:txBody>
          <a:bodyPr/>
          <a:lstStyle/>
          <a:p>
            <a:r>
              <a:rPr lang="en-US" dirty="0" smtClean="0"/>
              <a:t>AASL: American Association of School Librarians</a:t>
            </a:r>
          </a:p>
          <a:p>
            <a:r>
              <a:rPr lang="en-US" dirty="0" smtClean="0"/>
              <a:t>ALA: American Library Association</a:t>
            </a:r>
          </a:p>
          <a:p>
            <a:r>
              <a:rPr lang="en-US" dirty="0" smtClean="0"/>
              <a:t>APPR: Annual Professional Performance Review</a:t>
            </a:r>
            <a:endParaRPr lang="en-US" dirty="0"/>
          </a:p>
          <a:p>
            <a:r>
              <a:rPr lang="en-US" dirty="0" smtClean="0"/>
              <a:t>BEDS: Basic Educational Data System Public School Data Form</a:t>
            </a:r>
          </a:p>
          <a:p>
            <a:r>
              <a:rPr lang="en-US" dirty="0" smtClean="0"/>
              <a:t>CCLS: Common Core Learning Standards</a:t>
            </a:r>
          </a:p>
          <a:p>
            <a:r>
              <a:rPr lang="en-US" dirty="0" smtClean="0"/>
              <a:t>ESIFC</a:t>
            </a:r>
            <a:r>
              <a:rPr lang="en-US" dirty="0" smtClean="0"/>
              <a:t>: Empire State Information Fluency Continuum </a:t>
            </a:r>
          </a:p>
          <a:p>
            <a:r>
              <a:rPr lang="en-US" dirty="0" smtClean="0"/>
              <a:t>ISTE: International Society of Technology in Education</a:t>
            </a:r>
          </a:p>
          <a:p>
            <a:r>
              <a:rPr lang="en-US" dirty="0" smtClean="0"/>
              <a:t>NYLA-SSL: New York Library Association/Section of School Librarians</a:t>
            </a:r>
            <a:endParaRPr lang="en-US" dirty="0"/>
          </a:p>
          <a:p>
            <a:r>
              <a:rPr lang="en-US" dirty="0" err="1" smtClean="0"/>
              <a:t>NOVELny</a:t>
            </a:r>
            <a:r>
              <a:rPr lang="en-US" dirty="0" smtClean="0"/>
              <a:t>: New York Online Virtual Electronic Library</a:t>
            </a:r>
          </a:p>
          <a:p>
            <a:r>
              <a:rPr lang="en-US" dirty="0" smtClean="0"/>
              <a:t>SLMPE: School Library Media Program Evaluation</a:t>
            </a:r>
          </a:p>
          <a:p>
            <a:r>
              <a:rPr lang="en-US" dirty="0" smtClean="0"/>
              <a:t>SLSA: School Library Systems Association of New York State</a:t>
            </a:r>
          </a:p>
          <a:p>
            <a:endParaRPr lang="en-US" dirty="0" smtClean="0"/>
          </a:p>
          <a:p>
            <a:endParaRPr lang="en-US" dirty="0"/>
          </a:p>
        </p:txBody>
      </p:sp>
      <p:sp>
        <p:nvSpPr>
          <p:cNvPr id="3" name="Title 2"/>
          <p:cNvSpPr>
            <a:spLocks noGrp="1"/>
          </p:cNvSpPr>
          <p:nvPr>
            <p:ph type="title"/>
          </p:nvPr>
        </p:nvSpPr>
        <p:spPr/>
        <p:txBody>
          <a:bodyPr/>
          <a:lstStyle/>
          <a:p>
            <a:r>
              <a:rPr lang="en-US" dirty="0" smtClean="0"/>
              <a:t>Academic Vocabulary</a:t>
            </a:r>
            <a:endParaRPr lang="en-US" dirty="0"/>
          </a:p>
        </p:txBody>
      </p:sp>
    </p:spTree>
    <p:extLst>
      <p:ext uri="{BB962C8B-B14F-4D97-AF65-F5344CB8AC3E}">
        <p14:creationId xmlns:p14="http://schemas.microsoft.com/office/powerpoint/2010/main" val="9019779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10241"/>
            <a:ext cx="8407893" cy="4040165"/>
          </a:xfrm>
        </p:spPr>
        <p:txBody>
          <a:bodyPr>
            <a:normAutofit fontScale="70000" lnSpcReduction="20000"/>
          </a:bodyPr>
          <a:lstStyle/>
          <a:p>
            <a:pPr marL="45720" indent="0" algn="ctr">
              <a:buNone/>
            </a:pPr>
            <a:endParaRPr lang="en-US" sz="3200" dirty="0" smtClean="0"/>
          </a:p>
          <a:p>
            <a:pPr marL="45720" indent="0" algn="ctr">
              <a:buNone/>
            </a:pPr>
            <a:endParaRPr lang="en-US" sz="3200" dirty="0" smtClean="0"/>
          </a:p>
          <a:p>
            <a:pPr marL="45720" indent="0" algn="ctr">
              <a:buNone/>
            </a:pPr>
            <a:endParaRPr lang="en-US" sz="3200" dirty="0"/>
          </a:p>
          <a:p>
            <a:pPr marL="45720" indent="0" algn="ctr">
              <a:buNone/>
            </a:pPr>
            <a:r>
              <a:rPr lang="en-US" sz="4900" dirty="0" smtClean="0"/>
              <a:t>To use </a:t>
            </a:r>
            <a:r>
              <a:rPr lang="en-US" sz="4900" dirty="0" smtClean="0"/>
              <a:t>New York State </a:t>
            </a:r>
            <a:r>
              <a:rPr lang="en-US" sz="4900" dirty="0" smtClean="0"/>
              <a:t>and local school library program assessment data </a:t>
            </a:r>
            <a:r>
              <a:rPr lang="en-US" sz="4900" dirty="0" smtClean="0"/>
              <a:t>and tools to </a:t>
            </a:r>
            <a:r>
              <a:rPr lang="en-US" sz="4900" dirty="0" smtClean="0"/>
              <a:t>inform decisions regarding curriculum, instruction, and assessment for the improvement of student learning and achievement. </a:t>
            </a:r>
            <a:endParaRPr lang="en-US" sz="4900" dirty="0"/>
          </a:p>
        </p:txBody>
      </p:sp>
      <p:sp>
        <p:nvSpPr>
          <p:cNvPr id="3" name="Title 2"/>
          <p:cNvSpPr>
            <a:spLocks noGrp="1"/>
          </p:cNvSpPr>
          <p:nvPr>
            <p:ph type="title"/>
          </p:nvPr>
        </p:nvSpPr>
        <p:spPr/>
        <p:txBody>
          <a:bodyPr/>
          <a:lstStyle/>
          <a:p>
            <a:r>
              <a:rPr lang="en-US" dirty="0" smtClean="0"/>
              <a:t>Program Assessment</a:t>
            </a:r>
            <a:br>
              <a:rPr lang="en-US" dirty="0" smtClean="0"/>
            </a:br>
            <a:r>
              <a:rPr lang="en-US" dirty="0" smtClean="0"/>
              <a:t> </a:t>
            </a:r>
            <a:r>
              <a:rPr lang="en-US" dirty="0" smtClean="0"/>
              <a:t>Work </a:t>
            </a:r>
            <a:r>
              <a:rPr lang="en-US" dirty="0" smtClean="0"/>
              <a:t>Group GOAL</a:t>
            </a:r>
            <a:endParaRPr lang="en-US" dirty="0"/>
          </a:p>
        </p:txBody>
      </p:sp>
    </p:spTree>
    <p:extLst>
      <p:ext uri="{BB962C8B-B14F-4D97-AF65-F5344CB8AC3E}">
        <p14:creationId xmlns:p14="http://schemas.microsoft.com/office/powerpoint/2010/main" val="20207504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857352"/>
          </a:xfrm>
        </p:spPr>
        <p:txBody>
          <a:bodyPr>
            <a:noAutofit/>
          </a:bodyPr>
          <a:lstStyle/>
          <a:p>
            <a:pPr marL="45720" indent="0" algn="ctr">
              <a:buNone/>
            </a:pPr>
            <a:r>
              <a:rPr lang="en-US" sz="2400" dirty="0">
                <a:hlinkClick r:id="rId3"/>
              </a:rPr>
              <a:t>http://www.nysed.gov</a:t>
            </a:r>
            <a:r>
              <a:rPr lang="en-US" sz="2400" dirty="0" smtClean="0">
                <a:hlinkClick r:id="rId3"/>
              </a:rPr>
              <a:t>/</a:t>
            </a:r>
            <a:endParaRPr lang="en-US" sz="2400" dirty="0" smtClean="0"/>
          </a:p>
          <a:p>
            <a:pPr marL="45720" indent="0" algn="ctr">
              <a:buNone/>
            </a:pPr>
            <a:endParaRPr lang="en-US" sz="1000" dirty="0"/>
          </a:p>
          <a:p>
            <a:pPr marL="45720" indent="0" algn="ctr">
              <a:buNone/>
            </a:pPr>
            <a:r>
              <a:rPr lang="en-US" sz="2400" dirty="0" smtClean="0"/>
              <a:t>We </a:t>
            </a:r>
            <a:r>
              <a:rPr lang="en-US" sz="2400" dirty="0" smtClean="0"/>
              <a:t>request </a:t>
            </a:r>
            <a:r>
              <a:rPr lang="en-US" sz="2400" dirty="0" smtClean="0"/>
              <a:t>the creation of </a:t>
            </a:r>
            <a:r>
              <a:rPr lang="en-US" sz="2400" dirty="0"/>
              <a:t>an "Exemplary School Library Media </a:t>
            </a:r>
            <a:r>
              <a:rPr lang="en-US" sz="2400" dirty="0" smtClean="0"/>
              <a:t>Program” web page </a:t>
            </a:r>
            <a:r>
              <a:rPr lang="en-US" sz="2400" dirty="0" smtClean="0"/>
              <a:t>on </a:t>
            </a:r>
            <a:r>
              <a:rPr lang="en-US" sz="2400" dirty="0"/>
              <a:t>the School </a:t>
            </a:r>
            <a:r>
              <a:rPr lang="en-US" sz="2400" dirty="0" smtClean="0"/>
              <a:t>Administrators’ </a:t>
            </a:r>
            <a:r>
              <a:rPr lang="en-US" sz="2400" dirty="0" smtClean="0"/>
              <a:t>channel</a:t>
            </a:r>
            <a:r>
              <a:rPr lang="en-US" sz="2400" dirty="0" smtClean="0"/>
              <a:t> </a:t>
            </a:r>
            <a:r>
              <a:rPr lang="en-US" sz="2400" dirty="0"/>
              <a:t>of NYSED Website with a list of </a:t>
            </a:r>
            <a:r>
              <a:rPr lang="en-US" sz="2400" dirty="0" smtClean="0"/>
              <a:t>resources</a:t>
            </a:r>
            <a:r>
              <a:rPr lang="en-US" sz="2400" dirty="0"/>
              <a:t> </a:t>
            </a:r>
            <a:r>
              <a:rPr lang="en-US" sz="2400" dirty="0" smtClean="0"/>
              <a:t>for administrators </a:t>
            </a:r>
            <a:r>
              <a:rPr lang="en-US" sz="2400" dirty="0"/>
              <a:t>to support the development of a strong school library program. </a:t>
            </a:r>
            <a:endParaRPr lang="en-US" sz="2400" dirty="0" smtClean="0"/>
          </a:p>
          <a:p>
            <a:pPr marL="45720" indent="0" algn="ctr">
              <a:buNone/>
            </a:pPr>
            <a:endParaRPr lang="en-US" sz="2400" dirty="0"/>
          </a:p>
          <a:p>
            <a:pPr marL="45720" indent="0" algn="ctr">
              <a:buNone/>
            </a:pPr>
            <a:r>
              <a:rPr lang="en-US" sz="2400" dirty="0" smtClean="0"/>
              <a:t>Our recommendation </a:t>
            </a:r>
            <a:r>
              <a:rPr lang="en-US" sz="2400" dirty="0"/>
              <a:t>is </a:t>
            </a:r>
            <a:r>
              <a:rPr lang="en-US" sz="2400" dirty="0" smtClean="0"/>
              <a:t>for NYLA/SSL, SLSA, NYSED, and graduate library school program representatives to form a task force to</a:t>
            </a:r>
            <a:r>
              <a:rPr lang="en-US" sz="2400" dirty="0" smtClean="0"/>
              <a:t> curate </a:t>
            </a:r>
            <a:r>
              <a:rPr lang="en-US" sz="2400" dirty="0"/>
              <a:t>a comprehensive list of supporting documents and </a:t>
            </a:r>
            <a:r>
              <a:rPr lang="en-US" sz="2400" dirty="0" smtClean="0"/>
              <a:t>tools. </a:t>
            </a:r>
            <a:endParaRPr lang="en-US" sz="2400" dirty="0" smtClean="0"/>
          </a:p>
        </p:txBody>
      </p:sp>
      <p:sp>
        <p:nvSpPr>
          <p:cNvPr id="3" name="Title 2"/>
          <p:cNvSpPr>
            <a:spLocks noGrp="1"/>
          </p:cNvSpPr>
          <p:nvPr>
            <p:ph type="title"/>
          </p:nvPr>
        </p:nvSpPr>
        <p:spPr/>
        <p:txBody>
          <a:bodyPr/>
          <a:lstStyle/>
          <a:p>
            <a:r>
              <a:rPr lang="en-US" dirty="0" smtClean="0"/>
              <a:t>Action Step #1</a:t>
            </a:r>
            <a:endParaRPr lang="en-US" dirty="0"/>
          </a:p>
        </p:txBody>
      </p:sp>
    </p:spTree>
    <p:extLst>
      <p:ext uri="{BB962C8B-B14F-4D97-AF65-F5344CB8AC3E}">
        <p14:creationId xmlns:p14="http://schemas.microsoft.com/office/powerpoint/2010/main" val="181983350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706170"/>
          </a:xfrm>
        </p:spPr>
        <p:txBody>
          <a:bodyPr>
            <a:normAutofit lnSpcReduction="10000"/>
          </a:bodyPr>
          <a:lstStyle/>
          <a:p>
            <a:pPr marL="45720" indent="0" algn="ctr">
              <a:buNone/>
            </a:pPr>
            <a:r>
              <a:rPr lang="en-US" sz="2800" dirty="0" smtClean="0"/>
              <a:t>We </a:t>
            </a:r>
            <a:r>
              <a:rPr lang="en-US" sz="2800" dirty="0" smtClean="0"/>
              <a:t>request </a:t>
            </a:r>
            <a:r>
              <a:rPr lang="en-US" sz="2800" dirty="0" smtClean="0"/>
              <a:t>the revision of </a:t>
            </a:r>
            <a:r>
              <a:rPr lang="en-US" sz="2800" dirty="0"/>
              <a:t>BEDS (</a:t>
            </a:r>
            <a:r>
              <a:rPr lang="en-US" sz="2800" dirty="0" smtClean="0"/>
              <a:t>Question 21 – Library Program) </a:t>
            </a:r>
            <a:r>
              <a:rPr lang="en-US" sz="2800" dirty="0"/>
              <a:t>to reflect current practices to provide an accurate snapshot of school libraries throughout NYS that is easy to access, analyze and interpret online to demonstrate the impact of the school library on student learning. </a:t>
            </a:r>
            <a:endParaRPr lang="en-US" sz="2800" dirty="0" smtClean="0"/>
          </a:p>
          <a:p>
            <a:pPr marL="45720" indent="0" algn="ctr">
              <a:buNone/>
            </a:pPr>
            <a:endParaRPr lang="en-US" sz="2800" dirty="0" smtClean="0"/>
          </a:p>
          <a:p>
            <a:pPr marL="45720" indent="0" algn="ctr">
              <a:buNone/>
            </a:pPr>
            <a:r>
              <a:rPr lang="en-US" sz="2800" dirty="0"/>
              <a:t>Our recommendation is for NYLA/SSL, SLSA, NYSED, and graduate library school program representatives to form a task force </a:t>
            </a:r>
            <a:r>
              <a:rPr lang="en-US" sz="2800" dirty="0" smtClean="0"/>
              <a:t>to revise the BEDS </a:t>
            </a:r>
            <a:r>
              <a:rPr lang="en-US" sz="2800" dirty="0"/>
              <a:t>question accordingly.</a:t>
            </a:r>
          </a:p>
          <a:p>
            <a:endParaRPr lang="en-US" dirty="0"/>
          </a:p>
        </p:txBody>
      </p:sp>
      <p:sp>
        <p:nvSpPr>
          <p:cNvPr id="3" name="Title 2"/>
          <p:cNvSpPr>
            <a:spLocks noGrp="1"/>
          </p:cNvSpPr>
          <p:nvPr>
            <p:ph type="title"/>
          </p:nvPr>
        </p:nvSpPr>
        <p:spPr/>
        <p:txBody>
          <a:bodyPr/>
          <a:lstStyle/>
          <a:p>
            <a:r>
              <a:rPr lang="en-US" dirty="0" smtClean="0"/>
              <a:t>Action Step #2 </a:t>
            </a:r>
            <a:endParaRPr lang="en-US" dirty="0"/>
          </a:p>
        </p:txBody>
      </p:sp>
    </p:spTree>
    <p:extLst>
      <p:ext uri="{BB962C8B-B14F-4D97-AF65-F5344CB8AC3E}">
        <p14:creationId xmlns:p14="http://schemas.microsoft.com/office/powerpoint/2010/main" val="151533953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917825"/>
          </a:xfrm>
        </p:spPr>
        <p:txBody>
          <a:bodyPr>
            <a:normAutofit lnSpcReduction="10000"/>
          </a:bodyPr>
          <a:lstStyle/>
          <a:p>
            <a:pPr marL="45720" indent="0" algn="ctr">
              <a:buNone/>
            </a:pPr>
            <a:r>
              <a:rPr lang="en-US" sz="2700" dirty="0" smtClean="0"/>
              <a:t>We </a:t>
            </a:r>
            <a:r>
              <a:rPr lang="en-US" sz="2700" dirty="0" smtClean="0"/>
              <a:t>request an evaluation and revision of the Essential Elements on </a:t>
            </a:r>
            <a:r>
              <a:rPr lang="en-US" sz="2700" dirty="0"/>
              <a:t>the </a:t>
            </a:r>
            <a:r>
              <a:rPr lang="en-US" sz="2700" dirty="0">
                <a:hlinkClick r:id="rId3"/>
              </a:rPr>
              <a:t>SLMPE Rubric</a:t>
            </a:r>
            <a:r>
              <a:rPr lang="en-US" sz="2700" dirty="0"/>
              <a:t> to reflect current practices in school library programs including Common Core Learning Standards and the Empire State Information Fluency </a:t>
            </a:r>
            <a:r>
              <a:rPr lang="en-US" sz="2700" dirty="0" smtClean="0"/>
              <a:t>Continuum</a:t>
            </a:r>
            <a:r>
              <a:rPr lang="en-US" sz="2700" dirty="0"/>
              <a:t> </a:t>
            </a:r>
            <a:r>
              <a:rPr lang="en-US" sz="2700" dirty="0" smtClean="0"/>
              <a:t>and to develop a tool kit to support the implementation of SLMPE across NYS school libraries.</a:t>
            </a:r>
            <a:endParaRPr lang="en-US" sz="2700" dirty="0" smtClean="0"/>
          </a:p>
          <a:p>
            <a:pPr marL="45720" indent="0" algn="ctr">
              <a:buNone/>
            </a:pPr>
            <a:endParaRPr lang="en-US" sz="1300" dirty="0"/>
          </a:p>
          <a:p>
            <a:pPr marL="45720" indent="0" algn="ctr">
              <a:buNone/>
            </a:pPr>
            <a:r>
              <a:rPr lang="en-US" sz="2800" dirty="0"/>
              <a:t>Our recommendation is for NYLA/SSL, SLSA, NYSED, and graduate library school program representatives to form a task </a:t>
            </a:r>
            <a:r>
              <a:rPr lang="en-US" sz="2800" dirty="0" smtClean="0"/>
              <a:t>force accomplish these tasks. </a:t>
            </a:r>
            <a:endParaRPr lang="en-US" dirty="0"/>
          </a:p>
        </p:txBody>
      </p:sp>
      <p:sp>
        <p:nvSpPr>
          <p:cNvPr id="3" name="Title 2"/>
          <p:cNvSpPr>
            <a:spLocks noGrp="1"/>
          </p:cNvSpPr>
          <p:nvPr>
            <p:ph type="title"/>
          </p:nvPr>
        </p:nvSpPr>
        <p:spPr/>
        <p:txBody>
          <a:bodyPr/>
          <a:lstStyle/>
          <a:p>
            <a:r>
              <a:rPr lang="en-US" dirty="0" smtClean="0"/>
              <a:t>Action Step #3</a:t>
            </a:r>
            <a:endParaRPr lang="en-US" dirty="0"/>
          </a:p>
        </p:txBody>
      </p:sp>
    </p:spTree>
    <p:extLst>
      <p:ext uri="{BB962C8B-B14F-4D97-AF65-F5344CB8AC3E}">
        <p14:creationId xmlns:p14="http://schemas.microsoft.com/office/powerpoint/2010/main" val="326143983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lgn="ctr">
              <a:buNone/>
            </a:pPr>
            <a:endParaRPr lang="en-US" sz="2800" dirty="0" smtClean="0"/>
          </a:p>
          <a:p>
            <a:pPr marL="45720" indent="0" algn="ctr">
              <a:buNone/>
            </a:pPr>
            <a:r>
              <a:rPr lang="en-US" sz="3200" dirty="0" smtClean="0"/>
              <a:t>“Students </a:t>
            </a:r>
            <a:r>
              <a:rPr lang="en-US" sz="3200" dirty="0"/>
              <a:t>need to use the skills </a:t>
            </a:r>
            <a:r>
              <a:rPr lang="en-US" sz="3200" dirty="0" smtClean="0"/>
              <a:t>of</a:t>
            </a:r>
          </a:p>
          <a:p>
            <a:pPr marL="45720" indent="0" algn="ctr">
              <a:buNone/>
            </a:pPr>
            <a:r>
              <a:rPr lang="en-US" sz="3200" dirty="0" smtClean="0"/>
              <a:t> </a:t>
            </a:r>
            <a:r>
              <a:rPr lang="en-US" sz="3200" dirty="0"/>
              <a:t>inquiry to </a:t>
            </a:r>
            <a:r>
              <a:rPr lang="en-US" sz="3200" dirty="0" smtClean="0"/>
              <a:t>learn.” -ESIFC</a:t>
            </a:r>
            <a:endParaRPr lang="en-US" sz="3200" dirty="0" smtClean="0"/>
          </a:p>
          <a:p>
            <a:pPr marL="45720" indent="0" algn="ctr">
              <a:buNone/>
            </a:pPr>
            <a:endParaRPr lang="en-US" sz="1800" dirty="0"/>
          </a:p>
          <a:p>
            <a:pPr marL="45720" indent="0" algn="ctr">
              <a:buNone/>
            </a:pPr>
            <a:r>
              <a:rPr lang="en-US" sz="2800" dirty="0" smtClean="0"/>
              <a:t>We </a:t>
            </a:r>
            <a:r>
              <a:rPr lang="en-US" sz="2800" dirty="0" smtClean="0"/>
              <a:t>request the </a:t>
            </a:r>
            <a:r>
              <a:rPr lang="en-US" sz="2800" dirty="0"/>
              <a:t>Empire State Information Fluency </a:t>
            </a:r>
            <a:r>
              <a:rPr lang="en-US" sz="2800" dirty="0" smtClean="0"/>
              <a:t>Continuum </a:t>
            </a:r>
            <a:r>
              <a:rPr lang="en-US" sz="2800" dirty="0"/>
              <a:t>be </a:t>
            </a:r>
            <a:r>
              <a:rPr lang="en-US" sz="2800" dirty="0" smtClean="0"/>
              <a:t>prominent </a:t>
            </a:r>
            <a:r>
              <a:rPr lang="en-US" sz="2800" dirty="0"/>
              <a:t>and accessible </a:t>
            </a:r>
            <a:r>
              <a:rPr lang="en-US" sz="2800" dirty="0" smtClean="0"/>
              <a:t>on </a:t>
            </a:r>
            <a:r>
              <a:rPr lang="en-US" sz="2800" dirty="0"/>
              <a:t>Engage NY, as well as on the newly developed </a:t>
            </a:r>
            <a:r>
              <a:rPr lang="en-US" sz="2800" dirty="0" smtClean="0"/>
              <a:t>Exemplary School Library </a:t>
            </a:r>
            <a:r>
              <a:rPr lang="en-US" sz="2800" dirty="0" smtClean="0"/>
              <a:t>Program webp</a:t>
            </a:r>
            <a:r>
              <a:rPr lang="en-US" sz="2800" dirty="0" smtClean="0"/>
              <a:t>age </a:t>
            </a:r>
            <a:r>
              <a:rPr lang="en-US" sz="2800" dirty="0" smtClean="0"/>
              <a:t>of the </a:t>
            </a:r>
            <a:r>
              <a:rPr lang="en-US" sz="2800" dirty="0" smtClean="0"/>
              <a:t>Administrators’ channel </a:t>
            </a:r>
            <a:r>
              <a:rPr lang="en-US" sz="2800" dirty="0"/>
              <a:t>of NYSED's website. </a:t>
            </a:r>
            <a:endParaRPr lang="en-US" sz="2800" dirty="0" smtClean="0"/>
          </a:p>
          <a:p>
            <a:endParaRPr lang="en-US" dirty="0"/>
          </a:p>
        </p:txBody>
      </p:sp>
      <p:sp>
        <p:nvSpPr>
          <p:cNvPr id="3" name="Title 2"/>
          <p:cNvSpPr>
            <a:spLocks noGrp="1"/>
          </p:cNvSpPr>
          <p:nvPr>
            <p:ph type="title"/>
          </p:nvPr>
        </p:nvSpPr>
        <p:spPr/>
        <p:txBody>
          <a:bodyPr/>
          <a:lstStyle/>
          <a:p>
            <a:r>
              <a:rPr lang="en-US" dirty="0" smtClean="0"/>
              <a:t>Action Step #4</a:t>
            </a:r>
            <a:endParaRPr lang="en-US" dirty="0"/>
          </a:p>
        </p:txBody>
      </p:sp>
    </p:spTree>
    <p:extLst>
      <p:ext uri="{BB962C8B-B14F-4D97-AF65-F5344CB8AC3E}">
        <p14:creationId xmlns:p14="http://schemas.microsoft.com/office/powerpoint/2010/main" val="31159810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827116"/>
          </a:xfrm>
        </p:spPr>
        <p:txBody>
          <a:bodyPr>
            <a:normAutofit/>
          </a:bodyPr>
          <a:lstStyle/>
          <a:p>
            <a:pPr marL="45720" indent="0" algn="ctr">
              <a:buNone/>
            </a:pPr>
            <a:endParaRPr lang="en-US" sz="1000" dirty="0" smtClean="0"/>
          </a:p>
          <a:p>
            <a:pPr marL="45720" indent="0" algn="ctr">
              <a:buNone/>
            </a:pPr>
            <a:r>
              <a:rPr lang="en-US" sz="2800" dirty="0" smtClean="0"/>
              <a:t>NYLA-SSL</a:t>
            </a:r>
            <a:r>
              <a:rPr lang="en-US" sz="2800" dirty="0" smtClean="0"/>
              <a:t>/SLSA School Librarian</a:t>
            </a:r>
            <a:br>
              <a:rPr lang="en-US" sz="2800" dirty="0" smtClean="0"/>
            </a:br>
            <a:r>
              <a:rPr lang="en-US" sz="2800" dirty="0" smtClean="0"/>
              <a:t>Evaluation </a:t>
            </a:r>
            <a:r>
              <a:rPr lang="en-US" sz="2800" dirty="0" smtClean="0"/>
              <a:t>Rubric for APPR</a:t>
            </a:r>
            <a:endParaRPr lang="en-US" sz="2800" dirty="0" smtClean="0"/>
          </a:p>
          <a:p>
            <a:pPr marL="45720" indent="0" algn="ctr">
              <a:buNone/>
            </a:pPr>
            <a:endParaRPr lang="en-US" sz="1200" dirty="0"/>
          </a:p>
          <a:p>
            <a:pPr marL="45720" indent="0" algn="ctr">
              <a:buNone/>
            </a:pPr>
            <a:r>
              <a:rPr lang="en-US" sz="2800" dirty="0" smtClean="0"/>
              <a:t>We </a:t>
            </a:r>
            <a:r>
              <a:rPr lang="en-US" sz="2800" dirty="0" smtClean="0"/>
              <a:t>request the NYLA-SSL</a:t>
            </a:r>
            <a:r>
              <a:rPr lang="en-US" sz="2800" dirty="0"/>
              <a:t>/SLSA School </a:t>
            </a:r>
            <a:r>
              <a:rPr lang="en-US" sz="2800" dirty="0" smtClean="0"/>
              <a:t>Librarian Evaluation Rubric </a:t>
            </a:r>
            <a:r>
              <a:rPr lang="en-US" sz="2800" dirty="0" smtClean="0"/>
              <a:t>for APPR to </a:t>
            </a:r>
            <a:r>
              <a:rPr lang="en-US" sz="2800" dirty="0" smtClean="0"/>
              <a:t>be evaluated, updated and strengthened </a:t>
            </a:r>
            <a:r>
              <a:rPr lang="en-US" sz="2800" dirty="0" smtClean="0"/>
              <a:t>to reflect</a:t>
            </a:r>
            <a:r>
              <a:rPr lang="en-US" sz="2800" dirty="0" smtClean="0"/>
              <a:t> </a:t>
            </a:r>
            <a:r>
              <a:rPr lang="en-US" sz="2800" dirty="0" smtClean="0"/>
              <a:t>current best practices in student learning and </a:t>
            </a:r>
            <a:r>
              <a:rPr lang="en-US" sz="2800" dirty="0" smtClean="0"/>
              <a:t>instruction. </a:t>
            </a:r>
            <a:endParaRPr lang="en-US" dirty="0"/>
          </a:p>
        </p:txBody>
      </p:sp>
      <p:sp>
        <p:nvSpPr>
          <p:cNvPr id="3" name="Title 2"/>
          <p:cNvSpPr>
            <a:spLocks noGrp="1"/>
          </p:cNvSpPr>
          <p:nvPr>
            <p:ph type="title"/>
          </p:nvPr>
        </p:nvSpPr>
        <p:spPr/>
        <p:txBody>
          <a:bodyPr/>
          <a:lstStyle/>
          <a:p>
            <a:r>
              <a:rPr lang="en-US" dirty="0" smtClean="0"/>
              <a:t>Action Step #5 </a:t>
            </a:r>
            <a:endParaRPr lang="en-US" dirty="0"/>
          </a:p>
        </p:txBody>
      </p:sp>
    </p:spTree>
    <p:extLst>
      <p:ext uri="{BB962C8B-B14F-4D97-AF65-F5344CB8AC3E}">
        <p14:creationId xmlns:p14="http://schemas.microsoft.com/office/powerpoint/2010/main" val="15260339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139</TotalTime>
  <Words>381</Words>
  <Application>Microsoft Macintosh PowerPoint</Application>
  <PresentationFormat>On-screen Show (4:3)</PresentationFormat>
  <Paragraphs>72</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Grid</vt:lpstr>
      <vt:lpstr>NYSED/ School Library Summit</vt:lpstr>
      <vt:lpstr>Program Assessment  Group Members</vt:lpstr>
      <vt:lpstr>Academic Vocabulary</vt:lpstr>
      <vt:lpstr>Program Assessment  Work Group GOAL</vt:lpstr>
      <vt:lpstr>Action Step #1</vt:lpstr>
      <vt:lpstr>Action Step #2 </vt:lpstr>
      <vt:lpstr>Action Step #3</vt:lpstr>
      <vt:lpstr>Action Step #4</vt:lpstr>
      <vt:lpstr>Action Step #5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NYSED/ School Library Summit</dc:title>
  <dc:creator>Melissa Jacobs-Israel</dc:creator>
  <cp:lastModifiedBy>Melissa Jacobs-Israel</cp:lastModifiedBy>
  <cp:revision>30</cp:revision>
  <dcterms:created xsi:type="dcterms:W3CDTF">2014-07-08T13:33:50Z</dcterms:created>
  <dcterms:modified xsi:type="dcterms:W3CDTF">2014-07-08T17:50:29Z</dcterms:modified>
</cp:coreProperties>
</file>